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notesSlides/notesSlide66.xml" ContentType="application/vnd.openxmlformats-officedocument.presentationml.notesSlide+xml"/>
  <Override PartName="/ppt/charts/chart330.xml" ContentType="application/vnd.openxmlformats-officedocument.drawingml.chart+xml"/>
  <Override PartName="/ppt/charts/chart331.xml" ContentType="application/vnd.openxmlformats-officedocument.drawingml.chart+xml"/>
  <Override PartName="/ppt/notesSlides/notesSlide67.xml" ContentType="application/vnd.openxmlformats-officedocument.presentationml.notesSlide+xml"/>
  <Override PartName="/ppt/charts/chart332.xml" ContentType="application/vnd.openxmlformats-officedocument.drawingml.chart+xml"/>
  <Override PartName="/ppt/charts/chart333.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5"/>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2029" r:id="rId79"/>
    <p:sldId id="1843" r:id="rId80"/>
    <p:sldId id="1603" r:id="rId81"/>
    <p:sldId id="1643" r:id="rId82"/>
    <p:sldId id="1620" r:id="rId83"/>
    <p:sldId id="1686"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33.xml.rels><?xml version="1.0" encoding="UTF-8" standalone="yes"?>
<Relationships xmlns="http://schemas.openxmlformats.org/package/2006/relationships"><Relationship Id="rId1" Type="http://schemas.openxmlformats.org/officeDocument/2006/relationships/package" Target="../embeddings/Microsoft_Excel_Worksheet332.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0</c:v>
                </c:pt>
                <c:pt idx="4">
                  <c:v>0</c:v>
                </c:pt>
                <c:pt idx="5">
                  <c:v>10</c:v>
                </c:pt>
                <c:pt idx="6">
                  <c:v>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Sheet1!$B$2:$B$6</c:f>
              <c:numCache>
                <c:formatCode>0.0</c:formatCode>
                <c:ptCount val="5"/>
                <c:pt idx="0">
                  <c:v>8.6</c:v>
                </c:pt>
                <c:pt idx="1">
                  <c:v>7.5</c:v>
                </c:pt>
                <c:pt idx="2">
                  <c:v>7.5</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Sheet1!$C$2:$C$6</c:f>
              <c:numCache>
                <c:formatCode>0.0</c:formatCode>
                <c:ptCount val="5"/>
                <c:pt idx="0">
                  <c:v>1.4000000000000004</c:v>
                </c:pt>
                <c:pt idx="1">
                  <c:v>2.5</c:v>
                </c:pt>
                <c:pt idx="2">
                  <c:v>2.5</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Sheet1!$B$2:$B$6</c:f>
              <c:numCache>
                <c:formatCode>0.0</c:formatCode>
                <c:ptCount val="5"/>
                <c:pt idx="0">
                  <c:v>6.6</c:v>
                </c:pt>
                <c:pt idx="1">
                  <c:v>6.8</c:v>
                </c:pt>
                <c:pt idx="2">
                  <c:v>7</c:v>
                </c:pt>
                <c:pt idx="3">
                  <c:v>7</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Sheet1!$C$2:$C$6</c:f>
              <c:numCache>
                <c:formatCode>0.0</c:formatCode>
                <c:ptCount val="5"/>
                <c:pt idx="0">
                  <c:v>3.4000000000000004</c:v>
                </c:pt>
                <c:pt idx="1">
                  <c:v>3.2</c:v>
                </c:pt>
                <c:pt idx="2">
                  <c:v>3</c:v>
                </c:pt>
                <c:pt idx="3">
                  <c:v>3</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0.16358589855499961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9.3736999999999959E-2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0.97860000000000014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9.3736999999999959E-2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0.33622499999999977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0.61592000000000091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8.2670119999999994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0.16271117342529973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9.3839000000000006E-2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0.97966399999999965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9.3838000000000754E-2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0.33659100000000031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0.84431599999999918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8.1123829999999995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1.7556139999999996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0.34226200000000073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9.5420999999999978E-2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0.9961720000000005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9.541999999999895E-2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0.34226300000000087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0.32325900000000019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9.5841170000000009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8.646499999999957E-2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0.3473430000000004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9.68359999999997E-2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1.010961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9.683699999999984E-2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0.3473430000000004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0.58654500000000009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8.4374920000000007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0.38945700000000016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0.24758300000000055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6.9023999999999752E-2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0.72060300000000055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6.9023999999998864E-2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0.24758300000000055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1.0273780000000006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9.7309420000000006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0.11647999999999925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0.13040299999999938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3.6355000000000359E-2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0.37954500000000024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3.6355000000000359E-2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0.13040299999999938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0.19268500000000088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9.4347960000000004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2</c:v>
                </c:pt>
                <c:pt idx="1">
                  <c:v>36</c:v>
                </c:pt>
                <c:pt idx="2">
                  <c:v>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3.5730169475756002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0.34496805242439965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0.10318400000000061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1.0772209999999998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0.10318399999999972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0.37010900000000024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0.63711099999999998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5.7794150000000002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0.36580000000000013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0.3289749999999998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9.1715999999999909E-2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0.95749900000000032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9.1715999999999909E-2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0.3289749999999998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0.90042299999999997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8.3002649999999996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0.44568798525759945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0.14212300000000067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1.483746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0.14212299999999978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0.50978199999999951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0.78395200000000109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9.5424889999999998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1.1451569999999993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0.31011800000000012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8.6458000000000368E-2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0.90261499999999995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8.6458999999999619E-2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0.310118000000001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0.6523469999999989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9.4993049999999997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1.1971039999999999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0.41787300000000016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0.11650000000000027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1.2162429999999995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0.11650000000000027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0.41787300000000016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0.86020900000000022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8.0809899999999999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Q3. How long do you feel you had to wait to get to a bed on a ward after you arrived at the hospital?</c:v>
                </c:pt>
                <c:pt idx="1">
                  <c:v>The hospital and ward Q14. Were you able to get hospital food outside of set meal times?</c:v>
                </c:pt>
                <c:pt idx="2">
                  <c:v>The hospital and ward Q5. Were you ever prevented from sleeping at night by noise from other patients?</c:v>
                </c:pt>
                <c:pt idx="3">
                  <c:v>Your care and treatment Q27. Were you able to discuss your condition or treatment with hospital staff without being overheard?</c:v>
                </c:pt>
                <c:pt idx="4">
                  <c:v>Leaving hospital Q43. Did hospital staff tell you who to contact if you were worried about your condition or treatment after you left hospital?</c:v>
                </c:pt>
              </c:strCache>
            </c:strRef>
          </c:cat>
          <c:val>
            <c:numRef>
              <c:f>Sheet1!$B$2:$B$6</c:f>
              <c:numCache>
                <c:formatCode>0.0</c:formatCode>
                <c:ptCount val="5"/>
                <c:pt idx="0">
                  <c:v>9.1999999999999993</c:v>
                </c:pt>
                <c:pt idx="1">
                  <c:v>8.1999999999999993</c:v>
                </c:pt>
                <c:pt idx="2">
                  <c:v>8.3000000000000007</c:v>
                </c:pt>
                <c:pt idx="3">
                  <c:v>8.4</c:v>
                </c:pt>
                <c:pt idx="4">
                  <c:v>9.5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Q3. How long do you feel you had to wait to get to a bed on a ward after you arrived at the hospital?</c:v>
                </c:pt>
                <c:pt idx="1">
                  <c:v>The hospital and ward Q14. Were you able to get hospital food outside of set meal times?</c:v>
                </c:pt>
                <c:pt idx="2">
                  <c:v>The hospital and ward Q5. Were you ever prevented from sleeping at night by noise from other patients?</c:v>
                </c:pt>
                <c:pt idx="3">
                  <c:v>Your care and treatment Q27. Were you able to discuss your condition or treatment with hospital staff without being overheard?</c:v>
                </c:pt>
                <c:pt idx="4">
                  <c:v>Leaving hospital Q43. Did hospital staff tell you who to contact if you were worried about your condition or treatment after you left hospital?</c:v>
                </c:pt>
              </c:strCache>
            </c:strRef>
          </c:cat>
          <c:val>
            <c:numRef>
              <c:f>Sheet1!$C$2:$C$6</c:f>
              <c:numCache>
                <c:formatCode>0.0</c:formatCode>
                <c:ptCount val="5"/>
                <c:pt idx="0">
                  <c:v>6.8</c:v>
                </c:pt>
                <c:pt idx="1">
                  <c:v>5.9</c:v>
                </c:pt>
                <c:pt idx="2">
                  <c:v>6</c:v>
                </c:pt>
                <c:pt idx="3">
                  <c:v>6.3</c:v>
                </c:pt>
                <c:pt idx="4">
                  <c:v>7.6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Your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Your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Your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Your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Your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Your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Your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Your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2.7339439594804</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Sheet1!$B$2:$B$6</c:f>
              <c:numCache>
                <c:formatCode>0.0</c:formatCode>
                <c:ptCount val="5"/>
                <c:pt idx="0">
                  <c:v>2.7</c:v>
                </c:pt>
                <c:pt idx="1">
                  <c:v>2.4</c:v>
                </c:pt>
                <c:pt idx="2">
                  <c:v>1.9</c:v>
                </c:pt>
                <c:pt idx="3">
                  <c:v>1.8</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Sheet1!$C$2:$C$6</c:f>
              <c:numCache>
                <c:formatCode>0.0</c:formatCode>
                <c:ptCount val="5"/>
                <c:pt idx="0">
                  <c:v>7.3</c:v>
                </c:pt>
                <c:pt idx="1">
                  <c:v>7.6</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Sheet1!$B$2:$B$6</c:f>
              <c:numCache>
                <c:formatCode>0.0</c:formatCode>
                <c:ptCount val="5"/>
                <c:pt idx="0">
                  <c:v>0.7</c:v>
                </c:pt>
                <c:pt idx="1">
                  <c:v>0.7</c:v>
                </c:pt>
                <c:pt idx="2">
                  <c:v>0.9</c:v>
                </c:pt>
                <c:pt idx="3">
                  <c:v>1</c:v>
                </c:pt>
                <c:pt idx="4">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Sheet1!$C$2:$C$6</c:f>
              <c:numCache>
                <c:formatCode>0.0</c:formatCode>
                <c:ptCount val="5"/>
                <c:pt idx="0">
                  <c:v>9.3000000000000007</c:v>
                </c:pt>
                <c:pt idx="1">
                  <c:v>9.3000000000000007</c:v>
                </c:pt>
                <c:pt idx="2">
                  <c:v>9.1</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9.9397557190600005E-2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1.5617640000000002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0.14959599999999984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0.53658699999999993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0.59622700000000028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2.7339440000000002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Your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Your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Your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Your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Your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Your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Your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Your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9.7368639882357009</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Your care and treatment Q28. Were you given enough privacy when being examined or treated?</c:v>
                </c:pt>
                <c:pt idx="1">
                  <c:v>Leaving hospital Q40. To what extent did you understand the information you were given about what you should or should not do after leaving hospital?</c:v>
                </c:pt>
                <c:pt idx="2">
                  <c:v>Operations and procedures Q32. Beforehand, how well did hospital staff answer your questions about the operations or procedures?</c:v>
                </c:pt>
                <c:pt idx="3">
                  <c:v>The hospital and ward Q15. During your time in hospital, did you get enough to drink?</c:v>
                </c:pt>
                <c:pt idx="4">
                  <c:v>Doctors Q18. When doctors spoke about your care in front of you, were you included in the conversation?</c:v>
                </c:pt>
              </c:strCache>
            </c:strRef>
          </c:cat>
          <c:val>
            <c:numRef>
              <c:f>Sheet1!$B$2:$B$6</c:f>
              <c:numCache>
                <c:formatCode>0.0</c:formatCode>
                <c:ptCount val="5"/>
                <c:pt idx="0">
                  <c:v>9.8000000000000007</c:v>
                </c:pt>
                <c:pt idx="1">
                  <c:v>9.4</c:v>
                </c:pt>
                <c:pt idx="2">
                  <c:v>9.4</c:v>
                </c:pt>
                <c:pt idx="3">
                  <c:v>9.9</c:v>
                </c:pt>
                <c:pt idx="4">
                  <c:v>9.1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Your care and treatment Q28. Were you given enough privacy when being examined or treated?</c:v>
                </c:pt>
                <c:pt idx="1">
                  <c:v>Leaving hospital Q40. To what extent did you understand the information you were given about what you should or should not do after leaving hospital?</c:v>
                </c:pt>
                <c:pt idx="2">
                  <c:v>Operations and procedures Q32. Beforehand, how well did hospital staff answer your questions about the operations or procedures?</c:v>
                </c:pt>
                <c:pt idx="3">
                  <c:v>The hospital and ward Q15. During your time in hospital, did you get enough to drink?</c:v>
                </c:pt>
                <c:pt idx="4">
                  <c:v>Doctors Q18. When doctors spoke about your care in front of you, were you included in the conversation?</c:v>
                </c:pt>
              </c:strCache>
            </c:strRef>
          </c:cat>
          <c:val>
            <c:numRef>
              <c:f>Sheet1!$C$2:$C$6</c:f>
              <c:numCache>
                <c:formatCode>0.0</c:formatCode>
                <c:ptCount val="5"/>
                <c:pt idx="0">
                  <c:v>9.4</c:v>
                </c:pt>
                <c:pt idx="1">
                  <c:v>9</c:v>
                </c:pt>
                <c:pt idx="2">
                  <c:v>8.9</c:v>
                </c:pt>
                <c:pt idx="3">
                  <c:v>9.4</c:v>
                </c:pt>
                <c:pt idx="4">
                  <c:v>8.5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Sheet1!$B$2:$B$6</c:f>
              <c:numCache>
                <c:formatCode>0.0</c:formatCode>
                <c:ptCount val="5"/>
                <c:pt idx="0">
                  <c:v>9.6999999999999993</c:v>
                </c:pt>
                <c:pt idx="1">
                  <c:v>9.4</c:v>
                </c:pt>
                <c:pt idx="2">
                  <c:v>9.1999999999999993</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Sheet1!$C$2:$C$6</c:f>
              <c:numCache>
                <c:formatCode>0.0</c:formatCode>
                <c:ptCount val="5"/>
                <c:pt idx="0">
                  <c:v>0.30000000000000071</c:v>
                </c:pt>
                <c:pt idx="1">
                  <c:v>0.59999999999999964</c:v>
                </c:pt>
                <c:pt idx="2">
                  <c:v>0.80000000000000071</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Sheet1!$B$2:$B$6</c:f>
              <c:numCache>
                <c:formatCode>0.0</c:formatCode>
                <c:ptCount val="5"/>
                <c:pt idx="0">
                  <c:v>8.6</c:v>
                </c:pt>
                <c:pt idx="1">
                  <c:v>8.6999999999999993</c:v>
                </c:pt>
                <c:pt idx="2">
                  <c:v>8.9</c:v>
                </c:pt>
                <c:pt idx="3">
                  <c:v>8.9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Sheet1!$C$2:$C$6</c:f>
              <c:numCache>
                <c:formatCode>0.0</c:formatCode>
                <c:ptCount val="5"/>
                <c:pt idx="0">
                  <c:v>1.4000000000000004</c:v>
                </c:pt>
                <c:pt idx="1">
                  <c:v>1.3000000000000007</c:v>
                </c:pt>
                <c:pt idx="2">
                  <c:v>1.0999999999999996</c:v>
                </c:pt>
                <c:pt idx="3">
                  <c:v>1.0999999999999996</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0.30961899999999964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0.20187600000000039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5.6281000000000247E-2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0.58756900000000023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5.6281000000000247E-2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0.20187499999999936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0.1370780000000007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9.7368640000000006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Your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Your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Your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Your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Your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Your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Your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Your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9.2326516009595494</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Sheet1!$B$2:$B$6</c:f>
              <c:numCache>
                <c:formatCode>0.0</c:formatCode>
                <c:ptCount val="5"/>
                <c:pt idx="0">
                  <c:v>9.1999999999999993</c:v>
                </c:pt>
                <c:pt idx="1">
                  <c:v>8.4</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Sheet1!$C$2:$C$6</c:f>
              <c:numCache>
                <c:formatCode>0.0</c:formatCode>
                <c:ptCount val="5"/>
                <c:pt idx="0">
                  <c:v>0.80000000000000071</c:v>
                </c:pt>
                <c:pt idx="1">
                  <c:v>1.5999999999999996</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Sheet1!$B$2:$B$6</c:f>
              <c:numCache>
                <c:formatCode>0.0</c:formatCode>
                <c:ptCount val="5"/>
                <c:pt idx="0">
                  <c:v>7.5</c:v>
                </c:pt>
                <c:pt idx="1">
                  <c:v>7.8</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Sheet1!$C$2:$C$6</c:f>
              <c:numCache>
                <c:formatCode>0.0</c:formatCode>
                <c:ptCount val="5"/>
                <c:pt idx="0">
                  <c:v>2.5</c:v>
                </c:pt>
                <c:pt idx="1">
                  <c:v>2.2000000000000002</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1.6683999999999699E-2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0.27631300000000003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7.7034000000000269E-2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0.80422400000000049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7.7033999999999381E-2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0.27631300000000003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0.50583800000000068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9.2326519999999999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Your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Your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Your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Your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Your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Your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Your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Your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8.7990815283751402</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Sheet1!$B$2:$B$6</c:f>
              <c:numCache>
                <c:formatCode>0.0</c:formatCode>
                <c:ptCount val="5"/>
                <c:pt idx="0">
                  <c:v>8.8000000000000007</c:v>
                </c:pt>
                <c:pt idx="1">
                  <c:v>7.8</c:v>
                </c:pt>
                <c:pt idx="2">
                  <c:v>7.6</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Sheet1!$C$2:$C$6</c:f>
              <c:numCache>
                <c:formatCode>0.0</c:formatCode>
                <c:ptCount val="5"/>
                <c:pt idx="0">
                  <c:v>1.1999999999999993</c:v>
                </c:pt>
                <c:pt idx="1">
                  <c:v>2.2000000000000002</c:v>
                </c:pt>
                <c:pt idx="2">
                  <c:v>2.4000000000000004</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9.9999999999999645E-2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9.9999999999999645E-2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Sheet1!$B$2:$B$6</c:f>
              <c:numCache>
                <c:formatCode>0.0</c:formatCode>
                <c:ptCount val="5"/>
                <c:pt idx="0">
                  <c:v>6.3</c:v>
                </c:pt>
                <c:pt idx="1">
                  <c:v>6.3</c:v>
                </c:pt>
                <c:pt idx="2">
                  <c:v>6.4</c:v>
                </c:pt>
                <c:pt idx="3">
                  <c:v>6.5</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Sheet1!$C$2:$C$6</c:f>
              <c:numCache>
                <c:formatCode>0.0</c:formatCode>
                <c:ptCount val="5"/>
                <c:pt idx="0">
                  <c:v>3.7</c:v>
                </c:pt>
                <c:pt idx="1">
                  <c:v>3.7</c:v>
                </c:pt>
                <c:pt idx="2">
                  <c:v>3.5999999999999996</c:v>
                </c:pt>
                <c:pt idx="3">
                  <c:v>3.5</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0.5228814419408998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0.16110700000000033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1.6819319999999998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0.73898099999999989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0.83844900000000067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9.2333020000000001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0.19999999999999929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0.19999999999999929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0.25150800000000029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0.42220300000000055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0.11770699999999934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1.2288449999999997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0.53991000000000078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0.52363800000000005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8.3648609999999994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Sheet1!$B$2:$B$6</c:f>
              <c:numCache>
                <c:formatCode>0.0</c:formatCode>
                <c:ptCount val="5"/>
                <c:pt idx="0">
                  <c:v>7.9</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Sheet1!$C$2:$C$6</c:f>
              <c:numCache>
                <c:formatCode>0.0</c:formatCode>
                <c:ptCount val="5"/>
                <c:pt idx="0">
                  <c:v>2.0999999999999996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Sheet1!$B$2:$B$6</c:f>
              <c:numCache>
                <c:formatCode>0.0</c:formatCode>
                <c:ptCount val="5"/>
                <c:pt idx="0">
                  <c:v>7.1</c:v>
                </c:pt>
                <c:pt idx="1">
                  <c:v>7.1</c:v>
                </c:pt>
                <c:pt idx="2">
                  <c:v>7.4</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Sheet1!$C$2:$C$6</c:f>
              <c:numCache>
                <c:formatCode>0.0</c:formatCode>
                <c:ptCount val="5"/>
                <c:pt idx="0">
                  <c:v>2.9000000000000004</c:v>
                </c:pt>
                <c:pt idx="1">
                  <c:v>2.9000000000000004</c:v>
                </c:pt>
                <c:pt idx="2">
                  <c:v>2.5999999999999996</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91.512900000000002</c:v>
                </c:pt>
                <c:pt idx="1">
                  <c:v>1.2915000000000001</c:v>
                </c:pt>
                <c:pt idx="2">
                  <c:v>2.0295000000000001</c:v>
                </c:pt>
                <c:pt idx="3">
                  <c:v>1.845</c:v>
                </c:pt>
                <c:pt idx="4">
                  <c:v>0.55349999999999999</c:v>
                </c:pt>
                <c:pt idx="5">
                  <c:v>2.7675000000000001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0.24945400000000006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0.39502799999999993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0.11013099999999998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1.1497509999999993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0.5051590000000008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0.66293399999999991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9.4892190000000003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3.5019097101899987E-2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0.18674500000000016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1.9495949999999995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0.8565820000000004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1.6463559999999999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8.2500940000000007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0.27600900000000017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0.2464000000000004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6.8693999999999811E-2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0.7171599999999998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0.31509300000000096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0.67238899999999902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9.4582829999999998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0.16402599999999978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0.26003600000000038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7.2495999999999228E-2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0.75684899999999988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0.33253200000000049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0.52180000000000071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9.1537120000000005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9.9038000000000181E-2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0.22756399999999921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6.3443000000001248E-2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0.66233699999999907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6.3443000000001248E-2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0.22756299999999996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0.16233899999999934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9.6674819999999997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0.23177502279209961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0.10849499999999956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1.1326710000000011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0.10849499999999956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0.38916000000000039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0.19228399999999901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8.9990839999999999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0.27167336853580082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8.8738999999999457E-2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0.92642100000000038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8.8739000000000345E-2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0.31829699999999939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0.49276599999999959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9.371753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32.645400000000002</c:v>
                </c:pt>
                <c:pt idx="1">
                  <c:v>0.56289999999999996</c:v>
                </c:pt>
                <c:pt idx="2">
                  <c:v>60.225099999999998</c:v>
                </c:pt>
                <c:pt idx="3">
                  <c:v>0.56289999999999996</c:v>
                </c:pt>
                <c:pt idx="4">
                  <c:v>0.37519999999999998</c:v>
                </c:pt>
                <c:pt idx="5">
                  <c:v>1.3132999999999999</c:v>
                </c:pt>
                <c:pt idx="6">
                  <c:v>0</c:v>
                </c:pt>
                <c:pt idx="7">
                  <c:v>1.8762000000000001</c:v>
                </c:pt>
                <c:pt idx="8">
                  <c:v>2.4390000000000001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0.64367999999999981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0.35028199999999998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9.7655999999999743E-2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1.0195150000000002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9.7656000000000631E-2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0.35028199999999998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0.46801599999999866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9.2774289999999997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0.33449896031469972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0.11606100000000019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1.2116629999999997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0.11606100000000019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0.41630000000000056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0.66791599999999995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7.877262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0.11109400000000047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0.42057199999999995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0.11725199999999969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1.2240960000000003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0.11725299999999983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0.42057100000000069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0.69615299999999891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8.894952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0.43880053586260015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0.18482899999999969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1.9295879999999999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0.18482900000000058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0.66296299999999952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0.94690000000000119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8.2462920000000004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0.42363699999999938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0.14019300000000001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3.9085000000000036E-2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0.40803999999999974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3.9084000000000785E-2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0.14019399999999926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0.17449099999999973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9.8696619999999999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0.66469999999999996</c:v>
                </c:pt>
                <c:pt idx="1">
                  <c:v>0.33530000000000004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0.66469999999999996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Your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Your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Your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Your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Your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Your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Your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Your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9.4358466411624402</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Sheet1!$B$2:$B$6</c:f>
              <c:numCache>
                <c:formatCode>0.0</c:formatCode>
                <c:ptCount val="5"/>
                <c:pt idx="0">
                  <c:v>9.4</c:v>
                </c:pt>
                <c:pt idx="1">
                  <c:v>9.1</c:v>
                </c:pt>
                <c:pt idx="2">
                  <c:v>9</c:v>
                </c:pt>
                <c:pt idx="3">
                  <c:v>8.9</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Sheet1!$C$2:$C$6</c:f>
              <c:numCache>
                <c:formatCode>0.0</c:formatCode>
                <c:ptCount val="5"/>
                <c:pt idx="0">
                  <c:v>0.59999999999999964</c:v>
                </c:pt>
                <c:pt idx="1">
                  <c:v>0.90000000000000036</c:v>
                </c:pt>
                <c:pt idx="2">
                  <c:v>1</c:v>
                </c:pt>
                <c:pt idx="3">
                  <c:v>1.0999999999999996</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Sheet1!$B$2:$B$6</c:f>
              <c:numCache>
                <c:formatCode>0.0</c:formatCode>
                <c:ptCount val="5"/>
                <c:pt idx="0">
                  <c:v>8.4</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Sheet1!$C$2:$C$6</c:f>
              <c:numCache>
                <c:formatCode>0.0</c:formatCode>
                <c:ptCount val="5"/>
                <c:pt idx="0">
                  <c:v>1.5999999999999996</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0.18182599999999915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0.21757100000000129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6.0656999999999073E-2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0.63325000000000031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6.0657000000000849E-2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0.21757099999999951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0.27053699999999914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9.5183979999999995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6.9872000000000156E-2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0.17753300000000038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4.9495000000000289E-2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0.51672100000000043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4.9495000000000289E-2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0.17753399999999964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0.23855799999999938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9.7359200000000001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0.17124423587499926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8.0591000000000079E-2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0.84135999999999989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8.0591000000000079E-2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0.28907200000000088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0.10514000000000046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9.0532219999999999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0.18659999999999999</c:v>
                </c:pt>
                <c:pt idx="1">
                  <c:v>41.977600000000002</c:v>
                </c:pt>
                <c:pt idx="2">
                  <c:v>57.835799999999999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Your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Your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Your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Your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Your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Your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Your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Your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Sheet1!$B$2:$B$6</c:f>
              <c:numCache>
                <c:formatCode>0.0</c:formatCode>
                <c:ptCount val="5"/>
                <c:pt idx="0">
                  <c:v>9.5</c:v>
                </c:pt>
                <c:pt idx="1">
                  <c:v>8.6999999999999993</c:v>
                </c:pt>
                <c:pt idx="2">
                  <c:v>8.6</c:v>
                </c:pt>
                <c:pt idx="3">
                  <c:v>8.6</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Sheet1!$C$2:$C$6</c:f>
              <c:numCache>
                <c:formatCode>0.0</c:formatCode>
                <c:ptCount val="5"/>
                <c:pt idx="0">
                  <c:v>0.5</c:v>
                </c:pt>
                <c:pt idx="1">
                  <c:v>1.3000000000000007</c:v>
                </c:pt>
                <c:pt idx="2">
                  <c:v>1.4000000000000004</c:v>
                </c:pt>
                <c:pt idx="3">
                  <c:v>1.4000000000000004</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Sheet1!$B$2:$B$6</c:f>
              <c:numCache>
                <c:formatCode>0.0</c:formatCode>
                <c:ptCount val="5"/>
                <c:pt idx="0">
                  <c:v>7.8</c:v>
                </c:pt>
                <c:pt idx="1">
                  <c:v>8</c:v>
                </c:pt>
                <c:pt idx="2">
                  <c:v>8.1999999999999993</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Sheet1!$C$2:$C$6</c:f>
              <c:numCache>
                <c:formatCode>0.0</c:formatCode>
                <c:ptCount val="5"/>
                <c:pt idx="0">
                  <c:v>2.2000000000000002</c:v>
                </c:pt>
                <c:pt idx="1">
                  <c:v>2</c:v>
                </c:pt>
                <c:pt idx="2">
                  <c:v>1.8000000000000007</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0.21263500000000057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0.2507369999999991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6.9903000000000048E-2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0.72978400000000043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6.9903000000000048E-2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0.25073700000000088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0.26600499999999982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9.6665670000000006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9.8712000000000799E-2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0.22572599999999987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6.293099999999896E-2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0.65698900000000116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6.293099999999896E-2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0.22572599999999987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5.4796000000001399E-2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9.6295800000000007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0.14858499999999975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0.28114100000000075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7.8379999999999228E-2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0.81827700000000014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7.8380000000001004E-2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0.28114099999999986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0.119116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9.4856250000000006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0.50661500000000004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0.33226800000000001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9.2633999999999439E-2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0.96708600000000011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9.2634000000000327E-2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0.33226799999999912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0.81459200000000109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9.0600380000000005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Your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Your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Your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Your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Your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Your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Your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Your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Sheet1!$B$2:$B$6</c:f>
              <c:numCache>
                <c:formatCode>0.0</c:formatCode>
                <c:ptCount val="5"/>
                <c:pt idx="0">
                  <c:v>9.1</c:v>
                </c:pt>
                <c:pt idx="1">
                  <c:v>8.1999999999999993</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Sheet1!$C$2:$C$6</c:f>
              <c:numCache>
                <c:formatCode>0.0</c:formatCode>
                <c:ptCount val="5"/>
                <c:pt idx="0">
                  <c:v>0.90000000000000036</c:v>
                </c:pt>
                <c:pt idx="1">
                  <c:v>1.8000000000000007</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Sheet1!$B$2:$B$6</c:f>
              <c:numCache>
                <c:formatCode>0.0</c:formatCode>
                <c:ptCount val="5"/>
                <c:pt idx="0">
                  <c:v>7.6</c:v>
                </c:pt>
                <c:pt idx="1">
                  <c:v>7.6</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Sheet1!$C$2:$C$6</c:f>
              <c:numCache>
                <c:formatCode>0.0</c:formatCode>
                <c:ptCount val="5"/>
                <c:pt idx="0">
                  <c:v>2.4000000000000004</c:v>
                </c:pt>
                <c:pt idx="1">
                  <c:v>2.4000000000000004</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0.41700699999999991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0.28512299999999957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7.9489999999999839E-2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0.82986500000000074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7.949099999999909E-2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0.28512200000000121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0.23776999999999937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8.8141049999999996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0.18142870072940021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9.0767999999999738E-2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0.94760400000000011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9.0768000000000626E-2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0.32557499999999973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0.59368900000000036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8.1273630000000008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0.19027846760380029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5.3687999999999292E-2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0.56050100000000036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5.3687999999999292E-2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0.19257600000000075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0.36859100000000034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9.6584420000000009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0.23598999999999926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0.35867599999999999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9.9996000000000862E-2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1.0439469999999993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9.9996000000000862E-2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0.35867599999999911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0.62002999999999986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9.1628100000000003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0.15783102761539958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0.14307900000000018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1.4937230000000001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0.14307900000000018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0.5132089999999998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1.6065770000000006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8.4204100000000004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10.8856</c:v>
                </c:pt>
                <c:pt idx="1">
                  <c:v>16.7897</c:v>
                </c:pt>
                <c:pt idx="2">
                  <c:v>34.686300000000003</c:v>
                </c:pt>
                <c:pt idx="3">
                  <c:v>37.638399999999997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9.0448470000000007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1.9527999999999324E-2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0.12651600000000052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3.527099999999983E-2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0.36823099999999975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3.5271999999999082E-2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0.12651500000000127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0.18943099999999902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9.7959259999999997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0.29588500000000018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0.17593100000000028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4.9048000000000869E-2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0.51205899999999893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4.9048000000000869E-2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0.17593100000000028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0.28542899999999882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9.6109209999999994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0.29049797606460004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8.293300000000059E-2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0.86580900000000049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8.2932999999998813E-2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0.29747200000000085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0.48349599999999882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9.4395469999999992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Your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Your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Your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Your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Your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Your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Your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Your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8.7172556729902801</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Sheet1!$B$2:$B$6</c:f>
              <c:numCache>
                <c:formatCode>0.0</c:formatCode>
                <c:ptCount val="5"/>
                <c:pt idx="0">
                  <c:v>8.6999999999999993</c:v>
                </c:pt>
                <c:pt idx="1">
                  <c:v>8.3000000000000007</c:v>
                </c:pt>
                <c:pt idx="2">
                  <c:v>8.3000000000000007</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Sheet1!$C$2:$C$6</c:f>
              <c:numCache>
                <c:formatCode>0.0</c:formatCode>
                <c:ptCount val="5"/>
                <c:pt idx="0">
                  <c:v>1.3000000000000007</c:v>
                </c:pt>
                <c:pt idx="1">
                  <c:v>1.6999999999999993</c:v>
                </c:pt>
                <c:pt idx="2">
                  <c:v>1.6999999999999993</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Sheet1!$B$2:$B$6</c:f>
              <c:numCache>
                <c:formatCode>0.0</c:formatCode>
                <c:ptCount val="5"/>
                <c:pt idx="0">
                  <c:v>7.7</c:v>
                </c:pt>
                <c:pt idx="1">
                  <c:v>7.7</c:v>
                </c:pt>
                <c:pt idx="2">
                  <c:v>7.8</c:v>
                </c:pt>
                <c:pt idx="3">
                  <c:v>7.9</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0.15229099999999995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0.19758400000000087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5.5085000000000051E-2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0.57508099999999907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5.5085000000000051E-2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0.19758400000000087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0.19965299999999964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9.3582380000000001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0.46798099999999998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0.28528199999999959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7.95350000000008E-2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0.83032899999999898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7.9534999999999911E-2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0.28528200000000048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0.3498739999999998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8.2249140000000001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0.11240399999999973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0.28497700000000048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7.9449000000000325E-2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0.82944200000000023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7.9449999999999577E-2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0.28497699999999959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0.52279799999999987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8.5686149999999994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Your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Your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Your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Your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Your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Your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Your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Your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464931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RPC | Queen Victoria Hospital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RPC | Queen Victoria Hospital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RPC | Queen Victoria Hospital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8.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chart" Target="../charts/chart330.xml"/><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7.xml"/><Relationship Id="rId1" Type="http://schemas.openxmlformats.org/officeDocument/2006/relationships/slideLayout" Target="../slideLayouts/slideLayout9.xml"/><Relationship Id="rId5" Type="http://schemas.openxmlformats.org/officeDocument/2006/relationships/chart" Target="../charts/chart333.xml"/><Relationship Id="rId4" Type="http://schemas.openxmlformats.org/officeDocument/2006/relationships/chart" Target="../charts/chart332.xml"/></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80.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6.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Queen Victoria Hospital NHS Foundation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869328571"/>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859774265"/>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755211277"/>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2949948"/>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051971920"/>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Q28. Were you given enough privacy when being examined or treated?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Q40. To what extent did you understand the information you were given about what you should or should not do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Q32. Beforehand, how well did hospital staff answer your questions about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Q15. During your time in hospital, did you get enough to drink?</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Doctors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Q18. When doctors spoke about your care in front of you, were you included in the conversation?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5595724"/>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44357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4164794"/>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1184926184"/>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354391777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7017485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84920015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85052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07414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62149035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578335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089303897"/>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00978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1106934"/>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00588868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930347421"/>
              </p:ext>
            </p:extLst>
          </p:nvPr>
        </p:nvGraphicFramePr>
        <p:xfrm>
          <a:off x="838201" y="3065905"/>
          <a:ext cx="5415164" cy="51816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Not shown for this section due to &lt;30 responses received for a contributing question</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3049558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89502540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7531012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31206633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27198509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45740610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19868453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7584714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t>
                      </a: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91352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45205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6108059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60728138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81599093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255400763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86865081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27471893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60320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00517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2818438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44504862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552848418"/>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3563522896"/>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06203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74581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90862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9205200"/>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43281487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884236209"/>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9.4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4852916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234579820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6910356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97553010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96380731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5606909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26674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16279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67585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2060330"/>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411885289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99687133"/>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9.5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9802969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9580687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9433775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425779173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51710440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153687882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3277142625"/>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52827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33788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94265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2773435"/>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231020461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556415173"/>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0801191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93692055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1791947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259634052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404810173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61942342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416064517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96130746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69294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66052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5075031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94981739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70934885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81456760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34003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0704122"/>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65676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5572044"/>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384093813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1223151939"/>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4039604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27355037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6250413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51755877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383327257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22534699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54526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67164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535789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7402502"/>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100279927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83616867"/>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7352619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336427361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4794247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30728640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328582480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55041504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567054069"/>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187984885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18799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35952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9841298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49672775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420389269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81087094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90180613"/>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30602940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22339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05476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0538949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34809626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28400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72458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0271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7864945"/>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97757130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2432286158"/>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2.7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5021390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202261273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4818324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41402308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36910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8395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0770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6648634"/>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6082783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3333534368"/>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9.7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4618593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59087780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6293388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71892263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15588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93467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69932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0239554"/>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241274111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353277959"/>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9.2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4533523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92104179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2488309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202356852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55898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64148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15602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52828965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52165523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60298617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(367)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30020995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407132416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60090875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(535)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43431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717004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28681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28858685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42209952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9140646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(308)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409852387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94110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255113355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42241983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(473)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385846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93985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42844673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12844767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65497789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(473)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6065266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91629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11402563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62783063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(473)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37176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87892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64402107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7279274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98780325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70061273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69786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56832962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08125141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(535)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939579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81743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1892524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6888037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190430376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(328)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97541992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8031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8730619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316249723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(314)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572023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19768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221584969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27506675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37523660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(264)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63021855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17326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94113254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12454346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(468)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644504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32415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34572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995123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1926941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14310246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267435033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(146)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369097653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359769385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371710268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(178)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57334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32710505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43240239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6365410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(525)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407456829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24545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2154313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7479684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(476)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999351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60510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76425992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30978349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4742513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(535)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64041032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86759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84653087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231627257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(526)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12581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18053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07305138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77265458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340681175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(511)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170448571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41264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152021819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9491803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(539)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01983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60582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57358720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8973371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22762623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(533)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8262603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38123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8366468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24558852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(534)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253881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28495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1017839091"/>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7985949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6392620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(496)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616025879"/>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38834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55558995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262482784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(510)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827415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53057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7254563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12548812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8892324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(530)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84375794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6512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40914339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31115752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(446)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49424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208421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54718550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411923112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407719479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(465)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7927131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958423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4082301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369642294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(529)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55658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48065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53574460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413355667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32315408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(445)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99144007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55275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471691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2306747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(458)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199738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60458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59710051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0682965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89331399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(429)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39253244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05125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36069119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9370188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(438)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674536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62261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28768785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90948651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1993238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(436)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6799489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30057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284874403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98813173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(512)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080307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2331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88162029"/>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5420833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67441109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(365)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1236677423"/>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38546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192363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15392961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(149)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80466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69848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5531206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17324062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6045085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(538)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30642755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47536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409593705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137460343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(512)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92496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73210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021056525"/>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7454032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29000197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(480)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717041960"/>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85921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0440205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24267371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(370)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507169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72497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309053467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24000808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5766525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(517)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179425297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06192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8279484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74926451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(511)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91345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895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4077727009"/>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5570940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7687211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(239)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705748134"/>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14542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7003957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427718263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(225)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655224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29866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2989958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23047132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67299573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(422)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98056054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05317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4303221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93647446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(536)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20169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68826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150399747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19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63041597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3373762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QUEEN VICTORIA HOSPITAL (EAST GRINSTEAD) (536)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16441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66862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260043050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1404655703"/>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200652740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41370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5082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1737957335"/>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90629112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828834855"/>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50162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417644"/>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1723994905"/>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77111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38597862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3786438503"/>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53950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45354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25631613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133946537"/>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47600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6329192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53942661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049265951"/>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5.9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230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74358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183343401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481636795"/>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2.7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2.6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3695709680"/>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909373743"/>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0416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5997809"/>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7501657"/>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66007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91525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525930593"/>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02643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979025254"/>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21387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466549253"/>
              </p:ext>
            </p:extLst>
          </p:nvPr>
        </p:nvGraphicFramePr>
        <p:xfrm>
          <a:off x="469068" y="1548000"/>
          <a:ext cx="11253864" cy="478536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 How did you feel about the length of time you were on the waiting list before your admission to hospital?
Q8. How clean was the hospital room or ward that you were in?
Q9. Did you get enough help from staff to wash or keep yourself clean?
Q12. How would you rate the hospital food?
Q18. When doctors spoke about your care in front of you, were you included in the conversation?
Q32. Beforehand, how well did hospital staff answer your questions about the operations or procedures?
Q33. Beforehand, how well did hospital staff explain how you might feel after you had the operations or procedures?
Q34. After the operations or procedures, how well did hospital staff explain how the operation or procedure had gone?
Q36. To what extent did hospital staff take your family or home situation into account when planning for you to leave hospital?
Q49. During your hospital stay, were you ever asked to give your views on the quality of your care?</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Q3. How long do you feel you had to wait to get to a bed on a ward after you arrived at the hospital?
Q4. Did you get help from staff to keep in touch with your family and friends?
Q5. Were you ever prevented from sleeping at night by noise from other patients?
Q5. Were you ever prevented from sleeping at night by noise from staff?
Q5. Were you ever prevented from sleeping at night by hospital lighting?
Q10. If you brought medication with you to hospital, were you able to take it when you needed to?
Q11. Were you offered food that met any dietary needs or requirements you had?
Q13. Did you get enough help from staff to eat your meals?
Q14. Were you able to get hospital food outside of set meal times?
Q15. During your time in hospital, did you get enough to drink?
Q16. When you asked doctors questions, did you get answers you could understand?
Q17. Did you have confidence and trust in the doctors treating you?
Q19. When you asked nurses questions, did you get answers you could understand?
Q20. Did you have confidence and trust in the nurses treating you?
Q21. When nurses spoke about your care in front of you, were you included in the conversation?
Q22. In your opinion, were there enough nurses on duty to care for you in hospital?
Q23. Thinking about your care and treatment, were you told something by a member of staff that was different to what you had been told by another member of staff?
Q24. To what extent did staff looking after you involve you in decisions about your care and treatment?
Q25. How much information about your condition or treatment was given to you?
Q26. Did you feel able to talk to members of hospital staff about your worries and fears?
Q27. Were you able to discuss your condition or treatment with hospital staff without being overheard?
Q28. Were you given enough privacy when being examined or treated?
Q29. Do you think the hospital staff did everything they could to help control your pain?
Q30. Were you able to get a member of staff to help you when you needed attention?
Q35. To what extent did staff involve you in decisions about you leaving hospital?
Q37. Did hospital staff discuss with you whether you would need any additional equipment in your home, or any changes to your home, after leaving the hospital?
Q38. Were you given enough notice about when you were going to leave hospital?
Q39. Before you left hospital, were you given any information about what you should or should not do after leaving hospital?
Q40. To what extent did you understand the information you were given about what you should or should not do after leaving hospital?
Q41. Thinking about any medicine you were to take at home, were you given any of the following?</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72216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447183048"/>
              </p:ext>
            </p:extLst>
          </p:nvPr>
        </p:nvGraphicFramePr>
        <p:xfrm>
          <a:off x="469068" y="1548000"/>
          <a:ext cx="11253864" cy="173736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Q42. Before you left hospital, did you know what would happen next with your care?
Q43. Did hospital staff tell you who to contact if you were worried about your condition or treatment after you left hospital?
Q44. Did hospital staff discuss with you whether you may need any further health or social care services after leaving hospital?
Q46. After leaving hospital, did you get enough support from health or social care services to help you recover or manage your condition?
Q47. Overall, did you feel you were treated with respect and dignity while you were in the hospital?
Q48. Overall, how was your experience while you were in the hospital?</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6293783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06403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916219745"/>
              </p:ext>
            </p:extLst>
          </p:nvPr>
        </p:nvGraphicFramePr>
        <p:xfrm>
          <a:off x="469068" y="1548000"/>
          <a:ext cx="11253864" cy="140286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Q33. Beforehand, how well did hospital staff explain how you might feel after you had the operations or procedures?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noise from staff?</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Q32. Beforehand, how well did hospital staff answer your questions about the operations or procedures?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-0.2</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604874767"/>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02175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77</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Queen Victoria Hospital NHS Foundation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326274361"/>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get to a bed: patients feeling that they waited the right amount of time to get to a bed on a ward after they arrived at the hospital
Food outside set meal times: patients being able to get hospital food outside of set meal times, if needed
Noise from other patients: patients not being bothered by noise at night from other patients
Privacy for discussions: patients being able to discuss their condition or treatment with hospital staff without being overheard
Contact: patients being given information about who to contact if they were worried about their condition or treatment after leaving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520470717"/>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Privacy for examinations: patients being given enough privacy when being examined or treated
Understanding information on discharge: patients understanding the information given about what they should or should not do after leaving hospital
Answers to questions: hospital staff answering patients' questions before the operation or procedure
Having enough to drink: patients getting enough to drink whilst in hospital
Including patients: patients feeling included in doctors' conversations about their care</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Queen Victoria Hospital NHS Foundation Trust who had attended in late 2021. Responses were received from 542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40914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0988279"/>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542</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572854088"/>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7462634"/>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418911596"/>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9536223"/>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44%</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4097974068"/>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52%</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381172199"/>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214279121"/>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759424213"/>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894553854"/>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1792951622"/>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2138716"/>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428068747"/>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3572143"/>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348214511"/>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2579146249"/>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17020</Words>
  <Application>Microsoft Office PowerPoint</Application>
  <PresentationFormat>Widescreen</PresentationFormat>
  <Paragraphs>2246</Paragraphs>
  <Slides>80</Slides>
  <Notes>70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vt:lpstr>
      <vt:lpstr>Arial Black</vt:lpstr>
      <vt:lpstr>Calibri</vt:lpstr>
      <vt:lpstr>Calibri Light</vt:lpstr>
      <vt:lpstr>Courier New</vt:lpstr>
      <vt:lpstr>Wingdings</vt:lpstr>
      <vt:lpstr>Wingdings 3</vt:lpstr>
      <vt:lpstr>Office Theme</vt:lpstr>
      <vt:lpstr>Queen Victoria Hospital NHS Foundation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2022-09-30T13:23:47Z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